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90" r:id="rId2"/>
    <p:sldId id="399" r:id="rId3"/>
    <p:sldId id="404" r:id="rId4"/>
    <p:sldId id="400" r:id="rId5"/>
    <p:sldId id="401" r:id="rId6"/>
    <p:sldId id="402" r:id="rId7"/>
    <p:sldId id="403" r:id="rId8"/>
    <p:sldId id="367" r:id="rId9"/>
  </p:sldIdLst>
  <p:sldSz cx="9144000" cy="6858000" type="screen4x3"/>
  <p:notesSz cx="6807200" cy="993933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Trebuchet MS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0B6"/>
    <a:srgbClr val="236097"/>
    <a:srgbClr val="CBCED6"/>
    <a:srgbClr val="2979CE"/>
    <a:srgbClr val="0066FF"/>
    <a:srgbClr val="F0FFFF"/>
    <a:srgbClr val="FFFFFF"/>
    <a:srgbClr val="FFF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4" autoAdjust="0"/>
    <p:restoredTop sz="99389" autoAdjust="0"/>
  </p:normalViewPr>
  <p:slideViewPr>
    <p:cSldViewPr>
      <p:cViewPr varScale="1">
        <p:scale>
          <a:sx n="158" d="100"/>
          <a:sy n="158" d="100"/>
        </p:scale>
        <p:origin x="4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2AB8463E-6E2D-4CC0-AE7C-5EBD825437D8}" type="datetimeFigureOut">
              <a:rPr lang="ko-KR" altLang="en-US" smtClean="0"/>
              <a:pPr/>
              <a:t>2024-02-27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945D51F-36CD-4A79-9577-AB93742FE86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33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7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5A0E47E-A6C1-4D0F-99E2-EC93C8FD8101}" type="datetimeFigureOut">
              <a:rPr lang="ko-KR" altLang="en-US" smtClean="0"/>
              <a:pPr/>
              <a:t>2024-02-27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6" cy="4471988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688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6039" y="9440865"/>
            <a:ext cx="2949575" cy="496886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570D5FB0-DB6D-4540-B50C-7EF1740BB5E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79445-24E9-49B2-A756-F54AA9C733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865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:\박경은\작업\비즈니스\0117. 세트_친환경 에너지 002\이미지\배경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596026"/>
          </a:xfrm>
          <a:prstGeom prst="rect">
            <a:avLst/>
          </a:prstGeom>
          <a:noFill/>
        </p:spPr>
      </p:pic>
      <p:pic>
        <p:nvPicPr>
          <p:cNvPr id="15" name="Picture 5" descr="D:\박경은\작업\비즈니스\0117. 세트_친환경 에너지 002\이미지\빌딩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114680"/>
            <a:ext cx="3635882" cy="1761965"/>
          </a:xfrm>
          <a:prstGeom prst="rect">
            <a:avLst/>
          </a:prstGeom>
          <a:noFill/>
        </p:spPr>
      </p:pic>
      <p:pic>
        <p:nvPicPr>
          <p:cNvPr id="16" name="Picture 10" descr="D:\박경은\작업\비즈니스\0117. 세트_친환경 에너지 002\이미지\잔디.png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6279"/>
          <a:stretch/>
        </p:blipFill>
        <p:spPr bwMode="auto">
          <a:xfrm>
            <a:off x="0" y="4637573"/>
            <a:ext cx="9144000" cy="1431925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 bwMode="auto">
          <a:xfrm>
            <a:off x="0" y="0"/>
            <a:ext cx="9144000" cy="11663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801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굴림" pitchFamily="50" charset="-127"/>
            </a:endParaRPr>
          </a:p>
        </p:txBody>
      </p:sp>
      <p:pic>
        <p:nvPicPr>
          <p:cNvPr id="21" name="Picture 3" descr="D:\박경은\작업\비즈니스\0117. 세트_친환경 에너지 002\이미지\라인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29" y="2348880"/>
            <a:ext cx="9144000" cy="4038187"/>
          </a:xfrm>
          <a:prstGeom prst="rect">
            <a:avLst/>
          </a:prstGeom>
          <a:noFill/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4447"/>
          <a:stretch/>
        </p:blipFill>
        <p:spPr>
          <a:xfrm>
            <a:off x="7032258" y="3300471"/>
            <a:ext cx="1602726" cy="300182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073997" cy="332083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104F7-A193-493E-BD2F-328545316C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F54A-676B-4CC1-A5C1-49961461556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6CDE-D774-4D0E-9688-A07EF4B130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2C9D0-E0FE-4B7A-8A59-4D10D5FA48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D125-A6E5-4B69-BDB8-78FD372EAD5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 r="15833" b="43778"/>
          <a:stretch/>
        </p:blipFill>
        <p:spPr>
          <a:xfrm>
            <a:off x="-40704" y="2708920"/>
            <a:ext cx="9177045" cy="31546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9" b="1"/>
          <a:stretch/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035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" b="4167"/>
          <a:stretch/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8533-9895-467F-906D-131CED3D65F2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DFFC-A433-4EBB-B05E-905586D70CD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12E2A-553A-4C3C-B49B-8AC90652C8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89D50-9063-4F71-86E1-163E27619A2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9BFF0-5E82-4558-8596-E25DE0E9D7D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7B98B-A134-4320-B06B-569C7E7DB4B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E411E-7CF6-41DD-9198-499B068346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+mn-lt"/>
              </a:defRPr>
            </a:lvl1pPr>
          </a:lstStyle>
          <a:p>
            <a:fld id="{08C38533-9895-467F-906D-131CED3D65F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transition>
    <p:fade/>
  </p:transition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나눔고딕" pitchFamily="50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02" y="0"/>
            <a:ext cx="9276796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281" y="3136730"/>
            <a:ext cx="2374274" cy="369332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n w="6350">
                  <a:noFill/>
                </a:ln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2024.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  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</a:t>
            </a:r>
            <a:endParaRPr lang="en-US" altLang="ko-KR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3933056"/>
            <a:ext cx="3205590" cy="923330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연구책임자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화학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(</a:t>
            </a:r>
            <a:r>
              <a:rPr lang="ko-KR" altLang="en-US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)):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  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기업 </a:t>
            </a:r>
            <a:r>
              <a:rPr lang="ko-KR" altLang="en-US" dirty="0" err="1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파견인력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:</a:t>
            </a:r>
            <a:r>
              <a:rPr lang="en-US" altLang="ko-KR" dirty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  </a:t>
            </a:r>
            <a:r>
              <a:rPr lang="en-US" altLang="ko-KR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</a:t>
            </a:r>
          </a:p>
        </p:txBody>
      </p:sp>
      <p:sp>
        <p:nvSpPr>
          <p:cNvPr id="15" name="모서리가 둥근 직사각형 14"/>
          <p:cNvSpPr/>
          <p:nvPr/>
        </p:nvSpPr>
        <p:spPr bwMode="gray">
          <a:xfrm>
            <a:off x="-8740" y="168028"/>
            <a:ext cx="5588852" cy="439183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19050"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2024</a:t>
            </a:r>
            <a:r>
              <a:rPr lang="ko-KR" altLang="en-US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년도 </a:t>
            </a:r>
            <a:r>
              <a:rPr lang="en-US" altLang="ko-KR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KRICT </a:t>
            </a:r>
            <a:r>
              <a:rPr lang="ko-KR" altLang="en-US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디딤돌 사업 </a:t>
            </a:r>
            <a:r>
              <a:rPr lang="en-US" altLang="ko-KR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2.0(</a:t>
            </a:r>
            <a:r>
              <a:rPr lang="ko-KR" altLang="en-US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 </a:t>
            </a:r>
            <a:r>
              <a:rPr lang="en-US" altLang="ko-KR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R&amp;D </a:t>
            </a:r>
            <a:r>
              <a:rPr lang="ko-KR" altLang="en-US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인력 육성</a:t>
            </a:r>
            <a:r>
              <a:rPr lang="en-US" altLang="ko-KR" sz="1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)</a:t>
            </a:r>
            <a:endParaRPr lang="ko-KR" altLang="en-US" sz="14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214422"/>
            <a:ext cx="8640960" cy="830997"/>
          </a:xfrm>
          <a:prstGeom prst="rect">
            <a:avLst/>
          </a:prstGeom>
          <a:noFill/>
          <a:effectLst>
            <a:outerShdw blurRad="2667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R&amp;D</a:t>
            </a:r>
            <a:r>
              <a:rPr lang="ko-KR" altLang="en-US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역량강화 목표기술 </a:t>
            </a:r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 </a:t>
            </a:r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   </a:t>
            </a:r>
          </a:p>
          <a:p>
            <a:pPr algn="ctr"/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(</a:t>
            </a:r>
            <a:r>
              <a:rPr lang="ko-KR" altLang="en-US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참여기업명</a:t>
            </a:r>
            <a:r>
              <a:rPr lang="ko-KR" altLang="en-US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 </a:t>
            </a:r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:</a:t>
            </a:r>
            <a:r>
              <a:rPr lang="en-US" altLang="ko-KR" sz="2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  <a:sym typeface="Wingdings"/>
              </a:rPr>
              <a:t>     )</a:t>
            </a:r>
            <a:endParaRPr lang="en-US" altLang="ko-KR" sz="24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56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기업정보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11338"/>
              </p:ext>
            </p:extLst>
          </p:nvPr>
        </p:nvGraphicFramePr>
        <p:xfrm>
          <a:off x="373405" y="1556792"/>
          <a:ext cx="8388520" cy="2088232"/>
        </p:xfrm>
        <a:graphic>
          <a:graphicData uri="http://schemas.openxmlformats.org/drawingml/2006/table">
            <a:tbl>
              <a:tblPr/>
              <a:tblGrid>
                <a:gridCol w="2097130">
                  <a:extLst>
                    <a:ext uri="{9D8B030D-6E8A-4147-A177-3AD203B41FA5}">
                      <a16:colId xmlns:a16="http://schemas.microsoft.com/office/drawing/2014/main" val="1039463405"/>
                    </a:ext>
                  </a:extLst>
                </a:gridCol>
                <a:gridCol w="2097130">
                  <a:extLst>
                    <a:ext uri="{9D8B030D-6E8A-4147-A177-3AD203B41FA5}">
                      <a16:colId xmlns:a16="http://schemas.microsoft.com/office/drawing/2014/main" val="4143023312"/>
                    </a:ext>
                  </a:extLst>
                </a:gridCol>
                <a:gridCol w="2097130">
                  <a:extLst>
                    <a:ext uri="{9D8B030D-6E8A-4147-A177-3AD203B41FA5}">
                      <a16:colId xmlns:a16="http://schemas.microsoft.com/office/drawing/2014/main" val="1601888477"/>
                    </a:ext>
                  </a:extLst>
                </a:gridCol>
                <a:gridCol w="2097130">
                  <a:extLst>
                    <a:ext uri="{9D8B030D-6E8A-4147-A177-3AD203B41FA5}">
                      <a16:colId xmlns:a16="http://schemas.microsoft.com/office/drawing/2014/main" val="126992998"/>
                    </a:ext>
                  </a:extLst>
                </a:gridCol>
              </a:tblGrid>
              <a:tr h="6913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기업명</a:t>
                      </a: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584303"/>
                  </a:ext>
                </a:extLst>
              </a:tr>
              <a:tr h="73952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대표자명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설립일자</a:t>
                      </a:r>
                      <a:endParaRPr lang="en-US" altLang="ko-K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238868"/>
                  </a:ext>
                </a:extLst>
              </a:tr>
              <a:tr h="6573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업종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주 생산품</a:t>
                      </a:r>
                      <a:endParaRPr lang="en-US" altLang="ko-KR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i="1" kern="0" spc="0" dirty="0">
                        <a:solidFill>
                          <a:srgbClr val="0000FF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007772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673293"/>
              </p:ext>
            </p:extLst>
          </p:nvPr>
        </p:nvGraphicFramePr>
        <p:xfrm>
          <a:off x="373405" y="3717032"/>
          <a:ext cx="8388518" cy="2736305"/>
        </p:xfrm>
        <a:graphic>
          <a:graphicData uri="http://schemas.openxmlformats.org/drawingml/2006/table">
            <a:tbl>
              <a:tblPr/>
              <a:tblGrid>
                <a:gridCol w="2162914">
                  <a:extLst>
                    <a:ext uri="{9D8B030D-6E8A-4147-A177-3AD203B41FA5}">
                      <a16:colId xmlns:a16="http://schemas.microsoft.com/office/drawing/2014/main" val="42456297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926050022"/>
                    </a:ext>
                  </a:extLst>
                </a:gridCol>
                <a:gridCol w="1619151">
                  <a:extLst>
                    <a:ext uri="{9D8B030D-6E8A-4147-A177-3AD203B41FA5}">
                      <a16:colId xmlns:a16="http://schemas.microsoft.com/office/drawing/2014/main" val="1974833755"/>
                    </a:ext>
                  </a:extLst>
                </a:gridCol>
                <a:gridCol w="1691158">
                  <a:extLst>
                    <a:ext uri="{9D8B030D-6E8A-4147-A177-3AD203B41FA5}">
                      <a16:colId xmlns:a16="http://schemas.microsoft.com/office/drawing/2014/main" val="1859954952"/>
                    </a:ext>
                  </a:extLst>
                </a:gridCol>
                <a:gridCol w="1691159">
                  <a:extLst>
                    <a:ext uri="{9D8B030D-6E8A-4147-A177-3AD203B41FA5}">
                      <a16:colId xmlns:a16="http://schemas.microsoft.com/office/drawing/2014/main" val="1532737456"/>
                    </a:ext>
                  </a:extLst>
                </a:gridCol>
              </a:tblGrid>
              <a:tr h="61132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기업부설연구소 또는 연구개발전담부서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형태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ase" latinLnBrk="1"/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□ 기업부설연구소 □연구개발전담부서 □없음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5578"/>
                  </a:ext>
                </a:extLst>
              </a:tr>
              <a:tr h="657273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전담요원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355755"/>
                  </a:ext>
                </a:extLst>
              </a:tr>
              <a:tr h="489235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최근 </a:t>
                      </a: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년 기술개발 투자실적</a:t>
                      </a:r>
                    </a:p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매출액 대비</a:t>
                      </a: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백만원</a:t>
                      </a: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년 도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매출액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기술개발투자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비율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(%)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857457"/>
                  </a:ext>
                </a:extLst>
              </a:tr>
              <a:tr h="48923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590060"/>
                  </a:ext>
                </a:extLst>
              </a:tr>
              <a:tr h="489235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ko-KR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0B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 marL="12665" marR="12665" marT="12665" marB="1266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193414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참여기업 정보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4686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1. </a:t>
            </a: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기업현장 애로기술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323850" y="1472646"/>
            <a:ext cx="8521700" cy="418860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108000" rIns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현재 보유기술 애로사항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79512" y="5951021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&lt;</a:t>
            </a:r>
            <a:r>
              <a:rPr lang="ko-KR" altLang="en-US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작성요령</a:t>
            </a:r>
            <a:r>
              <a:rPr lang="en-US" altLang="ko-KR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&gt;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연구 활동 추진 또는 기업생산현장에서 발생한 기술적 애로사항* 기재 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 * </a:t>
            </a:r>
            <a:r>
              <a:rPr lang="ko-KR" altLang="en-US" sz="1200" b="1" i="1" kern="0" dirty="0">
                <a:solidFill>
                  <a:srgbClr val="0000FF"/>
                </a:solidFill>
                <a:latin typeface="+mn-ea"/>
                <a:ea typeface="+mn-ea"/>
              </a:rPr>
              <a:t>파견 인력의 </a:t>
            </a:r>
            <a:r>
              <a:rPr lang="en-US" altLang="ko-KR" sz="1200" b="1" i="1" kern="0" dirty="0">
                <a:solidFill>
                  <a:srgbClr val="0000FF"/>
                </a:solidFill>
                <a:latin typeface="+mn-ea"/>
                <a:ea typeface="+mn-ea"/>
              </a:rPr>
              <a:t>R&amp;D </a:t>
            </a:r>
            <a:r>
              <a:rPr lang="ko-KR" altLang="en-US" sz="1200" b="1" i="1" kern="0" dirty="0">
                <a:solidFill>
                  <a:srgbClr val="0000FF"/>
                </a:solidFill>
                <a:latin typeface="+mn-ea"/>
                <a:ea typeface="+mn-ea"/>
              </a:rPr>
              <a:t>역량 강화를 위한 인력 및 기술 교육 지원 목적으로 </a:t>
            </a:r>
            <a:r>
              <a:rPr lang="en-US" altLang="ko-KR" sz="1200" b="1" i="1" kern="0" dirty="0">
                <a:solidFill>
                  <a:srgbClr val="0000FF"/>
                </a:solidFill>
                <a:latin typeface="+mn-ea"/>
                <a:ea typeface="+mn-ea"/>
              </a:rPr>
              <a:t>6</a:t>
            </a:r>
            <a:r>
              <a:rPr lang="ko-KR" altLang="en-US" sz="1200" b="1" i="1" kern="0" dirty="0">
                <a:solidFill>
                  <a:srgbClr val="0000FF"/>
                </a:solidFill>
                <a:latin typeface="+mn-ea"/>
                <a:ea typeface="+mn-ea"/>
              </a:rPr>
              <a:t>개월 이내 밀착 협업으로 해결 가능한 기술적 애로사항</a:t>
            </a:r>
            <a:endParaRPr lang="ko-KR" altLang="en-US" sz="14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2597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1. </a:t>
            </a: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기업현장 애로기술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323850" y="1472646"/>
            <a:ext cx="8521700" cy="418860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108000" rIns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기업의 현 기술수준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3528" y="56612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&lt;</a:t>
            </a:r>
            <a:r>
              <a:rPr lang="ko-KR" altLang="en-US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작성요령</a:t>
            </a:r>
            <a:r>
              <a:rPr lang="en-US" altLang="ko-KR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&gt;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협력요청 애로기술과 직접 연관된 기업보유기술 현황</a:t>
            </a:r>
          </a:p>
          <a:p>
            <a:pPr algn="just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 </a:t>
            </a:r>
            <a:r>
              <a:rPr lang="en-US" altLang="ko-KR" sz="1200" i="1" kern="0" dirty="0" smtClean="0">
                <a:solidFill>
                  <a:srgbClr val="0000FF"/>
                </a:solidFill>
                <a:latin typeface="+mn-ea"/>
                <a:ea typeface="+mn-ea"/>
              </a:rPr>
              <a:t>ex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)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연구개발실적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연구과제 등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),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사업화 실적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,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지식재산권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특허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,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노하우 등</a:t>
            </a:r>
            <a:r>
              <a:rPr lang="en-US" altLang="ko-KR" sz="1200" i="1" kern="0" dirty="0">
                <a:solidFill>
                  <a:srgbClr val="0000FF"/>
                </a:solidFill>
                <a:latin typeface="+mn-ea"/>
                <a:ea typeface="+mn-ea"/>
              </a:rPr>
              <a:t>) </a:t>
            </a:r>
            <a:r>
              <a:rPr lang="ko-KR" altLang="en-US" sz="1200" i="1" kern="0" dirty="0">
                <a:solidFill>
                  <a:srgbClr val="0000FF"/>
                </a:solidFill>
                <a:latin typeface="+mn-ea"/>
                <a:ea typeface="+mn-ea"/>
              </a:rPr>
              <a:t>보유현황</a:t>
            </a:r>
            <a:endParaRPr lang="ko-KR" altLang="en-US" sz="1400" kern="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034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협력방안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323850" y="1472646"/>
            <a:ext cx="8521700" cy="526872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108000" rIns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애로기술 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지원 목표 및 방안</a:t>
            </a:r>
            <a:endParaRPr lang="en-US" altLang="ko-KR" sz="16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기업인력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R&amp;D</a:t>
            </a:r>
            <a:r>
              <a:rPr lang="ko-KR" altLang="en-US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역량강화 목표 및 방안</a:t>
            </a:r>
            <a:endParaRPr lang="en-US" altLang="ko-KR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600" i="1" dirty="0">
                <a:solidFill>
                  <a:srgbClr val="FF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en-US" altLang="ko-KR" sz="1200" i="1" dirty="0">
                <a:solidFill>
                  <a:srgbClr val="0000FF"/>
                </a:solidFill>
                <a:latin typeface="+mn-ea"/>
                <a:ea typeface="+mn-ea"/>
              </a:rPr>
              <a:t>&lt;</a:t>
            </a:r>
            <a:r>
              <a:rPr lang="ko-KR" altLang="en-US" sz="1200" i="1" dirty="0">
                <a:solidFill>
                  <a:srgbClr val="0000FF"/>
                </a:solidFill>
                <a:latin typeface="+mn-ea"/>
                <a:ea typeface="+mn-ea"/>
              </a:rPr>
              <a:t>작성요령</a:t>
            </a:r>
            <a:r>
              <a:rPr lang="en-US" altLang="ko-KR" sz="1200" i="1" dirty="0">
                <a:solidFill>
                  <a:srgbClr val="0000FF"/>
                </a:solidFill>
                <a:latin typeface="+mn-ea"/>
                <a:ea typeface="+mn-ea"/>
              </a:rPr>
              <a:t>&gt; </a:t>
            </a:r>
            <a:r>
              <a:rPr lang="en-US" altLang="ko-KR" sz="1200" i="1" dirty="0" smtClean="0">
                <a:solidFill>
                  <a:srgbClr val="0000FF"/>
                </a:solidFill>
                <a:latin typeface="+mn-ea"/>
                <a:ea typeface="+mn-ea"/>
              </a:rPr>
              <a:t>(</a:t>
            </a:r>
            <a:r>
              <a:rPr lang="ko-KR" altLang="en-US" sz="1200" i="1" dirty="0">
                <a:solidFill>
                  <a:srgbClr val="0000FF"/>
                </a:solidFill>
                <a:latin typeface="+mn-ea"/>
                <a:ea typeface="+mn-ea"/>
              </a:rPr>
              <a:t>예시</a:t>
            </a:r>
            <a:r>
              <a:rPr lang="en-US" altLang="ko-KR" sz="1200" i="1" dirty="0">
                <a:solidFill>
                  <a:srgbClr val="0000FF"/>
                </a:solidFill>
                <a:latin typeface="+mn-ea"/>
                <a:ea typeface="+mn-ea"/>
              </a:rPr>
              <a:t>) </a:t>
            </a:r>
            <a:r>
              <a:rPr lang="ko-KR" altLang="en-US" sz="1200" i="1" dirty="0" err="1">
                <a:solidFill>
                  <a:srgbClr val="0000FF"/>
                </a:solidFill>
                <a:latin typeface="+mn-ea"/>
                <a:ea typeface="+mn-ea"/>
              </a:rPr>
              <a:t>ㅇㅇ기기</a:t>
            </a:r>
            <a:r>
              <a:rPr lang="ko-KR" altLang="en-US" sz="1200" i="1" dirty="0">
                <a:solidFill>
                  <a:srgbClr val="0000FF"/>
                </a:solidFill>
                <a:latin typeface="+mn-ea"/>
                <a:ea typeface="+mn-ea"/>
              </a:rPr>
              <a:t> 작동법 및 분석결과 </a:t>
            </a:r>
            <a:r>
              <a:rPr lang="ko-KR" altLang="en-US" sz="1200" i="1" dirty="0" err="1">
                <a:solidFill>
                  <a:srgbClr val="0000FF"/>
                </a:solidFill>
                <a:latin typeface="+mn-ea"/>
                <a:ea typeface="+mn-ea"/>
              </a:rPr>
              <a:t>해석방법</a:t>
            </a:r>
            <a:r>
              <a:rPr lang="ko-KR" altLang="en-US" sz="1200" i="1" dirty="0">
                <a:solidFill>
                  <a:srgbClr val="0000FF"/>
                </a:solidFill>
                <a:latin typeface="+mn-ea"/>
                <a:ea typeface="+mn-ea"/>
              </a:rPr>
              <a:t> 습득 </a:t>
            </a:r>
            <a:r>
              <a:rPr lang="en-US" altLang="ko-KR" sz="1200" i="1" dirty="0">
                <a:solidFill>
                  <a:srgbClr val="0000FF"/>
                </a:solidFill>
                <a:latin typeface="+mn-ea"/>
                <a:ea typeface="+mn-ea"/>
              </a:rPr>
              <a:t>10</a:t>
            </a:r>
            <a:r>
              <a:rPr lang="ko-KR" altLang="en-US" sz="1200" i="1" dirty="0">
                <a:solidFill>
                  <a:srgbClr val="0000FF"/>
                </a:solidFill>
                <a:latin typeface="+mn-ea"/>
                <a:ea typeface="+mn-ea"/>
              </a:rPr>
              <a:t>회 </a:t>
            </a: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화학</a:t>
            </a:r>
            <a:r>
              <a:rPr lang="en-US" altLang="ko-KR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</a:t>
            </a:r>
            <a:r>
              <a:rPr lang="en-US" altLang="ko-KR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연구그룹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3914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en-US" altLang="ko-K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2</a:t>
            </a:r>
            <a:r>
              <a:rPr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 </a:t>
            </a: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협력방안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323850" y="1472646"/>
            <a:ext cx="8521700" cy="526872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108000" rIns="0" anchor="t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인력파견 계획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0"/>
            <a:r>
              <a:rPr lang="en-US" altLang="ko-KR" sz="1200" i="1" dirty="0">
                <a:solidFill>
                  <a:srgbClr val="0000FF"/>
                </a:solidFill>
                <a:latin typeface="나눔고딕"/>
                <a:ea typeface="+mn-ea"/>
              </a:rPr>
              <a:t>&lt;</a:t>
            </a:r>
            <a:r>
              <a:rPr lang="ko-KR" altLang="en-US" sz="1200" i="1" dirty="0">
                <a:solidFill>
                  <a:srgbClr val="0000FF"/>
                </a:solidFill>
                <a:latin typeface="나눔고딕"/>
                <a:ea typeface="+mn-ea"/>
              </a:rPr>
              <a:t>작성요령</a:t>
            </a:r>
            <a:r>
              <a:rPr lang="en-US" altLang="ko-KR" sz="1200" i="1" dirty="0">
                <a:solidFill>
                  <a:srgbClr val="0000FF"/>
                </a:solidFill>
                <a:latin typeface="나눔고딕"/>
                <a:ea typeface="+mn-ea"/>
              </a:rPr>
              <a:t>&gt; </a:t>
            </a:r>
            <a:r>
              <a:rPr lang="ko-KR" altLang="en-US" sz="1200" i="1" dirty="0" smtClean="0">
                <a:solidFill>
                  <a:srgbClr val="0000FF"/>
                </a:solidFill>
                <a:latin typeface="나눔고딕"/>
                <a:ea typeface="+mn-ea"/>
              </a:rPr>
              <a:t>인력 파견 기간 및 파견 협업</a:t>
            </a:r>
            <a:r>
              <a:rPr lang="en-US" altLang="ko-KR" sz="1200" i="1" dirty="0" smtClean="0">
                <a:solidFill>
                  <a:srgbClr val="0000FF"/>
                </a:solidFill>
                <a:latin typeface="나눔고딕"/>
                <a:ea typeface="+mn-ea"/>
              </a:rPr>
              <a:t> </a:t>
            </a:r>
            <a:r>
              <a:rPr lang="ko-KR" altLang="en-US" sz="1200" i="1" dirty="0" smtClean="0">
                <a:solidFill>
                  <a:srgbClr val="0000FF"/>
                </a:solidFill>
                <a:latin typeface="나눔고딕"/>
                <a:ea typeface="+mn-ea"/>
              </a:rPr>
              <a:t>수행 계획</a:t>
            </a:r>
            <a:endParaRPr lang="ko-KR" altLang="en-US" sz="1200" i="1" dirty="0">
              <a:solidFill>
                <a:srgbClr val="0000FF"/>
              </a:solidFill>
              <a:latin typeface="나눔고딕"/>
              <a:ea typeface="+mn-ea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l"/>
            </a:pP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지원성과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인력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습득기술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활용방안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r>
              <a:rPr lang="en-US" altLang="ko-KR" sz="1600" dirty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dirty="0" smtClean="0">
                <a:gradFill>
                  <a:gsLst>
                    <a:gs pos="50685">
                      <a:srgbClr val="000000"/>
                    </a:gs>
                    <a:gs pos="28000">
                      <a:srgbClr val="000000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600" dirty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참여기업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4814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142852"/>
            <a:ext cx="7704856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 defTabSz="801688"/>
            <a:r>
              <a:rPr lang="en-US" altLang="ko-KR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3. </a:t>
            </a:r>
            <a:r>
              <a:rPr lang="ko-KR" alt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연구비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blackWhite">
          <a:xfrm>
            <a:off x="323850" y="1472646"/>
            <a:ext cx="8521700" cy="5268722"/>
          </a:xfrm>
          <a:prstGeom prst="roundRect">
            <a:avLst>
              <a:gd name="adj" fmla="val 0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wrap="square" lIns="108000" rIns="0"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0000" indent="-180000">
              <a:lnSpc>
                <a:spcPct val="120000"/>
              </a:lnSpc>
              <a:spcBef>
                <a:spcPts val="600"/>
              </a:spcBef>
              <a:buClr>
                <a:srgbClr val="3366FF"/>
              </a:buClr>
              <a:buFont typeface="Wingdings" panose="05000000000000000000" pitchFamily="2" charset="2"/>
              <a:buChar char="§"/>
            </a:pPr>
            <a:endParaRPr lang="en-US" altLang="ko-KR" sz="1600" dirty="0" smtClean="0">
              <a:gradFill>
                <a:gsLst>
                  <a:gs pos="50685">
                    <a:srgbClr val="000000"/>
                  </a:gs>
                  <a:gs pos="28000">
                    <a:srgbClr val="000000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984250"/>
            <a:ext cx="8521700" cy="368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ko-KR" altLang="en-US" b="1" dirty="0" smtClean="0">
                <a:gradFill>
                  <a:gsLst>
                    <a:gs pos="84889">
                      <a:schemeClr val="bg1"/>
                    </a:gs>
                    <a:gs pos="76000">
                      <a:schemeClr val="bg1"/>
                    </a:gs>
                  </a:gsLst>
                  <a:lin ang="0" scaled="1"/>
                </a:gra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연구비 편성</a:t>
            </a:r>
            <a:endParaRPr lang="ko-KR" altLang="en-US" b="1" dirty="0">
              <a:gradFill>
                <a:gsLst>
                  <a:gs pos="84889">
                    <a:schemeClr val="bg1"/>
                  </a:gs>
                  <a:gs pos="76000">
                    <a:schemeClr val="bg1"/>
                  </a:gs>
                </a:gsLst>
                <a:lin ang="0" scaled="1"/>
              </a:gra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53093"/>
              </p:ext>
            </p:extLst>
          </p:nvPr>
        </p:nvGraphicFramePr>
        <p:xfrm>
          <a:off x="323528" y="1472646"/>
          <a:ext cx="8522022" cy="5052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444">
                  <a:extLst>
                    <a:ext uri="{9D8B030D-6E8A-4147-A177-3AD203B41FA5}">
                      <a16:colId xmlns:a16="http://schemas.microsoft.com/office/drawing/2014/main" val="3776698118"/>
                    </a:ext>
                  </a:extLst>
                </a:gridCol>
                <a:gridCol w="171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49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비목</a:t>
                      </a:r>
                      <a:endParaRPr lang="ko-KR" alt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금액</a:t>
                      </a:r>
                      <a:r>
                        <a:rPr lang="en-US" altLang="ko-KR" sz="1800" dirty="0" smtClean="0"/>
                        <a:t>(</a:t>
                      </a:r>
                      <a:r>
                        <a:rPr lang="ko-KR" altLang="en-US" sz="1800" dirty="0" smtClean="0"/>
                        <a:t>천원</a:t>
                      </a:r>
                      <a:r>
                        <a:rPr lang="en-US" altLang="ko-KR" sz="1800" dirty="0" smtClean="0"/>
                        <a:t>)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비율</a:t>
                      </a:r>
                      <a:r>
                        <a:rPr lang="en-US" altLang="ko-KR" sz="1800" dirty="0" smtClean="0"/>
                        <a:t>(%)</a:t>
                      </a:r>
                      <a:endParaRPr lang="ko-KR" alt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9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/>
                        <a:t> 직접비</a:t>
                      </a:r>
                      <a:endParaRPr lang="en-US" altLang="ko-KR" sz="18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rgbClr val="CBCE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95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연구활동비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국내여비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49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1200" dirty="0" smtClean="0">
                        <a:solidFill>
                          <a:srgbClr val="FF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유인물비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495">
                <a:tc vMerge="1">
                  <a:txBody>
                    <a:bodyPr/>
                    <a:lstStyle/>
                    <a:p>
                      <a:pPr latinLnBrk="1"/>
                      <a:endParaRPr lang="ko-KR" altLang="en-US" sz="1800" b="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  수수료 및 제세공과금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495">
                <a:tc vMerge="1">
                  <a:txBody>
                    <a:bodyPr/>
                    <a:lstStyle/>
                    <a:p>
                      <a:pPr latinLnBrk="1"/>
                      <a:endParaRPr lang="ko-KR" altLang="en-US" sz="1800" b="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  특허정보조사경비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495">
                <a:tc vMerge="1">
                  <a:txBody>
                    <a:bodyPr/>
                    <a:lstStyle/>
                    <a:p>
                      <a:pPr latinLnBrk="1"/>
                      <a:endParaRPr lang="ko-KR" altLang="en-US" sz="1800" b="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  연구개발서비스 활용비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495">
                <a:tc vMerge="1">
                  <a:txBody>
                    <a:bodyPr/>
                    <a:lstStyle/>
                    <a:p>
                      <a:pPr latinLnBrk="1"/>
                      <a:endParaRPr lang="ko-KR" altLang="en-US" sz="1800" b="0" dirty="0">
                        <a:solidFill>
                          <a:srgbClr val="FF00FF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  회의비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2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err="1" smtClean="0">
                          <a:solidFill>
                            <a:schemeClr val="tx1"/>
                          </a:solidFill>
                        </a:rPr>
                        <a:t>연구재료비</a:t>
                      </a:r>
                      <a:endParaRPr lang="ko-KR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 smtClean="0">
                          <a:solidFill>
                            <a:schemeClr val="tx1"/>
                          </a:solidFill>
                        </a:rPr>
                        <a:t>  재료비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49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/>
                        <a:t>합계</a:t>
                      </a:r>
                      <a:endParaRPr lang="ko-KR" altLang="en-US" sz="1800" dirty="0"/>
                    </a:p>
                  </a:txBody>
                  <a:tcPr anchor="ctr">
                    <a:solidFill>
                      <a:srgbClr val="CBCE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800" dirty="0"/>
                    </a:p>
                  </a:txBody>
                  <a:tcPr anchor="ctr"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670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20888"/>
            <a:ext cx="9144000" cy="1535162"/>
          </a:xfrm>
          <a:prstGeom prst="rect">
            <a:avLst/>
          </a:prstGeom>
          <a:solidFill>
            <a:schemeClr val="bg1">
              <a:alpha val="71000"/>
            </a:schemeClr>
          </a:solidFill>
          <a:effectLst/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5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감사합니다</a:t>
            </a:r>
            <a:r>
              <a:rPr lang="en-US" altLang="ko-KR" sz="5400" dirty="0" smtClean="0">
                <a:ln w="6350">
                  <a:noFill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6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  <a:tileRect/>
                </a:gradFill>
                <a:latin typeface="HY헤드라인M" panose="02030600000101010101" pitchFamily="18" charset="-127"/>
                <a:ea typeface="HY헤드라인M" panose="02030600000101010101" pitchFamily="18" charset="-127"/>
                <a:cs typeface="Arial" pitchFamily="34" charset="0"/>
              </a:rPr>
              <a:t>.</a:t>
            </a:r>
            <a:endParaRPr lang="en-US" altLang="ko-KR" sz="5400" dirty="0">
              <a:ln w="6350">
                <a:noFill/>
              </a:ln>
              <a:gradFill flip="none" rotWithShape="1"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60000">
                    <a:schemeClr val="tx1">
                      <a:lumMod val="85000"/>
                      <a:lumOff val="15000"/>
                    </a:schemeClr>
                  </a:gs>
                </a:gsLst>
                <a:lin ang="5400000" scaled="1"/>
                <a:tileRect/>
              </a:gradFill>
              <a:latin typeface="HY헤드라인M" panose="02030600000101010101" pitchFamily="18" charset="-127"/>
              <a:ea typeface="HY헤드라인M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54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사용자 지정 1">
      <a:dk1>
        <a:srgbClr val="000000"/>
      </a:dk1>
      <a:lt1>
        <a:srgbClr val="FFFFFF"/>
      </a:lt1>
      <a:dk2>
        <a:srgbClr val="333333"/>
      </a:dk2>
      <a:lt2>
        <a:srgbClr val="C0C0C0"/>
      </a:lt2>
      <a:accent1>
        <a:srgbClr val="013F78"/>
      </a:accent1>
      <a:accent2>
        <a:srgbClr val="0060B6"/>
      </a:accent2>
      <a:accent3>
        <a:srgbClr val="2979CE"/>
      </a:accent3>
      <a:accent4>
        <a:srgbClr val="6BA8DF"/>
      </a:accent4>
      <a:accent5>
        <a:srgbClr val="F46516"/>
      </a:accent5>
      <a:accent6>
        <a:srgbClr val="F4AD03"/>
      </a:accent6>
      <a:hlink>
        <a:srgbClr val="2979CE"/>
      </a:hlink>
      <a:folHlink>
        <a:srgbClr val="0060B6"/>
      </a:folHlink>
    </a:clrScheme>
    <a:fontScheme name="pptshop_font">
      <a:majorFont>
        <a:latin typeface="Arial"/>
        <a:ea typeface="나눔고딕 Bold"/>
        <a:cs typeface=""/>
      </a:majorFont>
      <a:minorFont>
        <a:latin typeface="Arial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0B6"/>
        </a:solidFill>
        <a:ln w="9525" cap="flat" cmpd="sng" algn="ctr">
          <a:solidFill>
            <a:srgbClr val="C2C2C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8016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굴림" pitchFamily="50" charset="-127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itchFamily="34" charset="0"/>
            <a:ea typeface="나눔고딕" pitchFamily="50" charset="-127"/>
            <a:cs typeface="Arial" pitchFamily="34" charset="0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1947</TotalTime>
  <Words>277</Words>
  <Application>Microsoft Office PowerPoint</Application>
  <PresentationFormat>화면 슬라이드 쇼(4:3)</PresentationFormat>
  <Paragraphs>84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HY헤드라인M</vt:lpstr>
      <vt:lpstr>굴림</vt:lpstr>
      <vt:lpstr>나눔고딕</vt:lpstr>
      <vt:lpstr>맑은 고딕</vt:lpstr>
      <vt:lpstr>함초롬바탕</vt:lpstr>
      <vt:lpstr>Arial</vt:lpstr>
      <vt:lpstr>Trebuchet MS</vt:lpstr>
      <vt:lpstr>Wingdings</vt:lpstr>
      <vt:lpstr>blank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 템플릿</dc:title>
  <dc:creator>CNTREE</dc:creator>
  <cp:keywords>www.pptshop.co.kr</cp:keywords>
  <dc:description>본 콘텐츠의 저작권은 CNTREE에 있으며 
무단 전재, 복사, 배포 시 법적인 제재를 받을 수 있습니다.
www.pptshop.co.kr
Copyright © CNTREE</dc:description>
  <cp:lastModifiedBy>krict</cp:lastModifiedBy>
  <cp:revision>373</cp:revision>
  <cp:lastPrinted>2021-03-04T04:32:59Z</cp:lastPrinted>
  <dcterms:created xsi:type="dcterms:W3CDTF">2009-06-25T10:53:07Z</dcterms:created>
  <dcterms:modified xsi:type="dcterms:W3CDTF">2024-02-27T11:33:40Z</dcterms:modified>
</cp:coreProperties>
</file>